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59" r:id="rId3"/>
    <p:sldId id="277" r:id="rId4"/>
    <p:sldId id="495" r:id="rId5"/>
    <p:sldId id="496" r:id="rId6"/>
    <p:sldId id="497" r:id="rId7"/>
    <p:sldId id="498" r:id="rId8"/>
    <p:sldId id="499" r:id="rId9"/>
    <p:sldId id="512" r:id="rId10"/>
    <p:sldId id="514" r:id="rId11"/>
    <p:sldId id="515" r:id="rId12"/>
    <p:sldId id="500" r:id="rId13"/>
    <p:sldId id="501" r:id="rId14"/>
    <p:sldId id="502" r:id="rId15"/>
    <p:sldId id="503" r:id="rId16"/>
    <p:sldId id="504" r:id="rId17"/>
    <p:sldId id="505" r:id="rId18"/>
    <p:sldId id="506" r:id="rId19"/>
    <p:sldId id="507" r:id="rId20"/>
    <p:sldId id="533" r:id="rId21"/>
    <p:sldId id="516" r:id="rId22"/>
    <p:sldId id="517" r:id="rId23"/>
    <p:sldId id="354" r:id="rId24"/>
    <p:sldId id="510" r:id="rId25"/>
    <p:sldId id="511" r:id="rId26"/>
    <p:sldId id="518" r:id="rId27"/>
    <p:sldId id="534" r:id="rId28"/>
    <p:sldId id="519" r:id="rId29"/>
    <p:sldId id="532" r:id="rId30"/>
    <p:sldId id="520" r:id="rId31"/>
    <p:sldId id="319" r:id="rId32"/>
    <p:sldId id="340" r:id="rId33"/>
    <p:sldId id="574" r:id="rId34"/>
    <p:sldId id="337" r:id="rId35"/>
    <p:sldId id="338" r:id="rId36"/>
    <p:sldId id="343" r:id="rId37"/>
    <p:sldId id="335" r:id="rId38"/>
    <p:sldId id="575" r:id="rId39"/>
    <p:sldId id="527" r:id="rId40"/>
    <p:sldId id="576" r:id="rId41"/>
    <p:sldId id="577" r:id="rId42"/>
    <p:sldId id="525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/>
    <p:restoredTop sz="94708"/>
  </p:normalViewPr>
  <p:slideViewPr>
    <p:cSldViewPr snapToGrid="0" snapToObjects="1">
      <p:cViewPr varScale="1">
        <p:scale>
          <a:sx n="88" d="100"/>
          <a:sy n="88" d="100"/>
        </p:scale>
        <p:origin x="166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E75E8-16C8-F744-82A9-538729ECDA63}" type="datetimeFigureOut">
              <a:rPr lang="en-US" smtClean="0"/>
              <a:t>2/8/19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523A2-7DDE-414B-86CF-218FC1AD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12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1034B21E-212C-6C4E-A5A7-97C96328020F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>
                <a:latin typeface="Calibri" charset="0"/>
                <a:ea typeface="MS PGothic" charset="0"/>
              </a:rPr>
              <a:t>Figure 11-3 </a:t>
            </a:r>
            <a:r>
              <a:rPr lang="en-US">
                <a:latin typeface="Calibri" charset="0"/>
                <a:ea typeface="MS PGothic" charset="0"/>
              </a:rPr>
              <a:t>The Meselson–Stahl experiment.</a:t>
            </a:r>
            <a:endParaRPr lang="it-IT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975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79">
            <a:extLst>
              <a:ext uri="{FF2B5EF4-FFF2-40B4-BE49-F238E27FC236}">
                <a16:creationId xmlns:a16="http://schemas.microsoft.com/office/drawing/2014/main" id="{CC786288-73D4-444C-8FC9-9D8A14DCE6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5EE28E-0CB6-1E47-8CA0-5E8D3B5D3879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28002" name="Rectangle 2050">
            <a:extLst>
              <a:ext uri="{FF2B5EF4-FFF2-40B4-BE49-F238E27FC236}">
                <a16:creationId xmlns:a16="http://schemas.microsoft.com/office/drawing/2014/main" id="{2BDF16BB-3C3B-5445-8DD5-8CDBF10509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2051">
            <a:extLst>
              <a:ext uri="{FF2B5EF4-FFF2-40B4-BE49-F238E27FC236}">
                <a16:creationId xmlns:a16="http://schemas.microsoft.com/office/drawing/2014/main" id="{88CD9B3F-8EC6-0D46-9A5A-2D67873CA0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265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79">
            <a:extLst>
              <a:ext uri="{FF2B5EF4-FFF2-40B4-BE49-F238E27FC236}">
                <a16:creationId xmlns:a16="http://schemas.microsoft.com/office/drawing/2014/main" id="{1A6E98F1-B1AE-3045-BB75-F75AFC8DC0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A44C7A-A40A-F946-BB3C-4D11CBFB332C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126978" name="Rectangle 1026">
            <a:extLst>
              <a:ext uri="{FF2B5EF4-FFF2-40B4-BE49-F238E27FC236}">
                <a16:creationId xmlns:a16="http://schemas.microsoft.com/office/drawing/2014/main" id="{6A975460-C4F5-B047-BBDE-2569888713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1027">
            <a:extLst>
              <a:ext uri="{FF2B5EF4-FFF2-40B4-BE49-F238E27FC236}">
                <a16:creationId xmlns:a16="http://schemas.microsoft.com/office/drawing/2014/main" id="{267D7E7A-A91A-6E49-ADAB-41446F938A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787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79">
            <a:extLst>
              <a:ext uri="{FF2B5EF4-FFF2-40B4-BE49-F238E27FC236}">
                <a16:creationId xmlns:a16="http://schemas.microsoft.com/office/drawing/2014/main" id="{4827418A-5C29-334D-9F6E-90A38DA13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493EE9-880E-6A4E-8B9F-9EA2F02F0235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121858" name="Rectangle 1026">
            <a:extLst>
              <a:ext uri="{FF2B5EF4-FFF2-40B4-BE49-F238E27FC236}">
                <a16:creationId xmlns:a16="http://schemas.microsoft.com/office/drawing/2014/main" id="{F76C5C12-E321-6147-A088-785475F3A6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1027">
            <a:extLst>
              <a:ext uri="{FF2B5EF4-FFF2-40B4-BE49-F238E27FC236}">
                <a16:creationId xmlns:a16="http://schemas.microsoft.com/office/drawing/2014/main" id="{91BAFB1A-A03B-6D4C-9B45-9C939246A6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100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79">
            <a:extLst>
              <a:ext uri="{FF2B5EF4-FFF2-40B4-BE49-F238E27FC236}">
                <a16:creationId xmlns:a16="http://schemas.microsoft.com/office/drawing/2014/main" id="{49AAD322-1BA3-3D4B-8245-221DAD5050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E018F0-2040-FB4F-B44A-399C3547A780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130050" name="Rectangle 1026">
            <a:extLst>
              <a:ext uri="{FF2B5EF4-FFF2-40B4-BE49-F238E27FC236}">
                <a16:creationId xmlns:a16="http://schemas.microsoft.com/office/drawing/2014/main" id="{FBB8D436-58D5-6D49-BD9C-CD316DC7EA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1027">
            <a:extLst>
              <a:ext uri="{FF2B5EF4-FFF2-40B4-BE49-F238E27FC236}">
                <a16:creationId xmlns:a16="http://schemas.microsoft.com/office/drawing/2014/main" id="{5424DC39-3BE1-3B43-8275-6E182747BC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8921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BC0FF535-F29D-A64B-BDE1-FD19B083C86E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>
                <a:latin typeface="Calibri" charset="0"/>
                <a:ea typeface="MS PGothic" charset="0"/>
              </a:rPr>
              <a:t>Figure 11-13 </a:t>
            </a:r>
            <a:r>
              <a:rPr lang="en-US">
                <a:latin typeface="Calibri" charset="0"/>
                <a:ea typeface="MS PGothic" charset="0"/>
              </a:rPr>
              <a:t>Summary of DNA synthesis at a single replication fork. Various enzymes and proteins essential to the process are shown.</a:t>
            </a:r>
            <a:endParaRPr lang="it-IT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48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BC0FF535-F29D-A64B-BDE1-FD19B083C86E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>
                <a:latin typeface="Calibri" charset="0"/>
                <a:ea typeface="MS PGothic" charset="0"/>
              </a:rPr>
              <a:t>Figure 11-13 </a:t>
            </a:r>
            <a:r>
              <a:rPr lang="en-US">
                <a:latin typeface="Calibri" charset="0"/>
                <a:ea typeface="MS PGothic" charset="0"/>
              </a:rPr>
              <a:t>Summary of DNA synthesis at a single replication fork. Various enzymes and proteins essential to the process are shown.</a:t>
            </a:r>
            <a:endParaRPr lang="it-IT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028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2E4C45C5-1E07-8F43-9A54-4D72DC6C6B23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>
                <a:latin typeface="Calibri" charset="0"/>
                <a:ea typeface="MS PGothic" charset="0"/>
              </a:rPr>
              <a:t>Figure 11-4 </a:t>
            </a:r>
            <a:r>
              <a:rPr lang="en-US">
                <a:latin typeface="Calibri" charset="0"/>
                <a:ea typeface="MS PGothic" charset="0"/>
              </a:rPr>
              <a:t>The expected results of two generations of semiconservative replication in the Meselson–Stahl experiment.</a:t>
            </a:r>
            <a:endParaRPr lang="it-IT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750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D7D720F3-E867-C447-A744-1E77D3063DCE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>
                <a:latin typeface="Calibri" charset="0"/>
                <a:ea typeface="MS PGothic" charset="0"/>
              </a:rPr>
              <a:t>Figure 11-5a </a:t>
            </a:r>
            <a:r>
              <a:rPr lang="en-US">
                <a:latin typeface="Calibri" charset="0"/>
                <a:ea typeface="MS PGothic" charset="0"/>
              </a:rPr>
              <a:t>The Taylor–Woods–Hughes experiment, demonstrating the semiconservative mode of replication of DNA in root tips of Vicia faba. A portion of the plant is shown in the top photograph. (a) An unlabeled chromosome proceeds through the cell cycle in the presence of 3H-thymidine. As it enters mitosis, both sister chromatids of the chromosome are labeled, as shown, by autoradiography. After a second round of replication (b), this time in the absence of 3H-thymidine, only one chromatid of each chromosome is expected to be surrounded by grains. Except where a reciprocal exchange has occurred between sister chromatids (c), the expectation was upheld. The micrographs are of the actual autoradiograms obtained in the experiment.</a:t>
            </a:r>
            <a:endParaRPr lang="it-IT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676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D7D720F3-E867-C447-A744-1E77D3063DCE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>
                <a:latin typeface="Calibri" charset="0"/>
                <a:ea typeface="MS PGothic" charset="0"/>
              </a:rPr>
              <a:t>Figure 11-5a </a:t>
            </a:r>
            <a:r>
              <a:rPr lang="en-US">
                <a:latin typeface="Calibri" charset="0"/>
                <a:ea typeface="MS PGothic" charset="0"/>
              </a:rPr>
              <a:t>The Taylor–Woods–Hughes experiment, demonstrating the semiconservative mode of replication of DNA in root tips of Vicia faba. A portion of the plant is shown in the top photograph. (a) An unlabeled chromosome proceeds through the cell cycle in the presence of 3H-thymidine. As it enters mitosis, both sister chromatids of the chromosome are labeled, as shown, by autoradiography. After a second round of replication (b), this time in the absence of 3H-thymidine, only one chromatid of each chromosome is expected to be surrounded by grains. Except where a reciprocal exchange has occurred between sister chromatids (c), the expectation was upheld. The micrographs are of the actual autoradiograms obtained in the experiment.</a:t>
            </a:r>
            <a:endParaRPr lang="it-IT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157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52853FC1-1FB0-9247-B3C9-7CADDE725ACF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>
                <a:latin typeface="Calibri" charset="0"/>
                <a:ea typeface="MS PGothic" charset="0"/>
              </a:rPr>
              <a:t>Figure 11-5b </a:t>
            </a:r>
            <a:r>
              <a:rPr lang="en-US">
                <a:latin typeface="Calibri" charset="0"/>
                <a:ea typeface="MS PGothic" charset="0"/>
              </a:rPr>
              <a:t>The Taylor–Woods–Hughes experiment, demonstrating the semiconservative mode of replication of DNA in root tips of Vicia faba. A portion of the plant is shown in the top photograph. (a) An unlabeled chromosome proceeds through the cell cycle in the presence of 3H-thymidine. As it enters mitosis, both sister chromatids of the chromosome are labeled, as shown, by autoradiography. After a second round of replication (b), this time in the absence of 3H-thymidine, only one chromatid of each chromosome is expected to be surrounded by grains. Except where a reciprocal exchange has occurred between sister chromatids (c), the expectation was upheld. The micrographs are of the actual autoradiograms obtained in the experiment.</a:t>
            </a:r>
            <a:endParaRPr lang="it-IT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307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 txBox="1">
            <a:spLocks noGrp="1" noChangeArrowheads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D0152884-C9B3-1D4A-AC71-96876D724829}" type="slidenum">
              <a:rPr lang="en-US" sz="1200"/>
              <a:pPr algn="r" eaLnBrk="1" hangingPunct="1"/>
              <a:t>22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>
                <a:latin typeface="Calibri" charset="0"/>
                <a:ea typeface="MS PGothic" charset="0"/>
              </a:rPr>
              <a:t>Figure 11-8 </a:t>
            </a:r>
            <a:r>
              <a:rPr lang="en-US">
                <a:latin typeface="Calibri" charset="0"/>
                <a:ea typeface="MS PGothic" charset="0"/>
              </a:rPr>
              <a:t>Demonstration of 5</a:t>
            </a:r>
            <a:r>
              <a:rPr lang="ja-JP" altLang="en-US">
                <a:latin typeface="Calibri" charset="0"/>
                <a:ea typeface="MS PGothic" charset="0"/>
              </a:rPr>
              <a:t>’</a:t>
            </a:r>
            <a:r>
              <a:rPr lang="en-US" altLang="ja-JP">
                <a:latin typeface="Calibri" charset="0"/>
                <a:ea typeface="MS PGothic" charset="0"/>
              </a:rPr>
              <a:t> to 3</a:t>
            </a:r>
            <a:r>
              <a:rPr lang="ja-JP" altLang="en-US">
                <a:latin typeface="Calibri" charset="0"/>
                <a:ea typeface="MS PGothic" charset="0"/>
              </a:rPr>
              <a:t>’</a:t>
            </a:r>
            <a:r>
              <a:rPr lang="en-US" altLang="ja-JP">
                <a:latin typeface="Calibri" charset="0"/>
                <a:ea typeface="MS PGothic" charset="0"/>
              </a:rPr>
              <a:t> synthesis of DNA.</a:t>
            </a:r>
            <a:endParaRPr lang="it-IT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043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79">
            <a:extLst>
              <a:ext uri="{FF2B5EF4-FFF2-40B4-BE49-F238E27FC236}">
                <a16:creationId xmlns:a16="http://schemas.microsoft.com/office/drawing/2014/main" id="{E0835D19-8B99-4F4A-AEE7-32F67CF2C9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30B663-35C6-EB40-B88E-670617A261C6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10594" name="Rectangle 3074">
            <a:extLst>
              <a:ext uri="{FF2B5EF4-FFF2-40B4-BE49-F238E27FC236}">
                <a16:creationId xmlns:a16="http://schemas.microsoft.com/office/drawing/2014/main" id="{DBFF09DF-66E7-0549-89D0-E5AED2F347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075">
            <a:extLst>
              <a:ext uri="{FF2B5EF4-FFF2-40B4-BE49-F238E27FC236}">
                <a16:creationId xmlns:a16="http://schemas.microsoft.com/office/drawing/2014/main" id="{54E4B516-600D-6944-825A-A43CF7F80C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9265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79">
            <a:extLst>
              <a:ext uri="{FF2B5EF4-FFF2-40B4-BE49-F238E27FC236}">
                <a16:creationId xmlns:a16="http://schemas.microsoft.com/office/drawing/2014/main" id="{0AB5B8CD-B7CA-D04F-B493-9CFA411D76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1A2270-067A-A642-A843-50EC7840EA6D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46434" name="Rectangle 1026">
            <a:extLst>
              <a:ext uri="{FF2B5EF4-FFF2-40B4-BE49-F238E27FC236}">
                <a16:creationId xmlns:a16="http://schemas.microsoft.com/office/drawing/2014/main" id="{8C467AFE-06E3-514C-BADA-EC81328306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1027">
            <a:extLst>
              <a:ext uri="{FF2B5EF4-FFF2-40B4-BE49-F238E27FC236}">
                <a16:creationId xmlns:a16="http://schemas.microsoft.com/office/drawing/2014/main" id="{858B653A-102C-1B42-928F-E0704E82C5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3553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79">
            <a:extLst>
              <a:ext uri="{FF2B5EF4-FFF2-40B4-BE49-F238E27FC236}">
                <a16:creationId xmlns:a16="http://schemas.microsoft.com/office/drawing/2014/main" id="{30C093CD-4AFC-E54A-A5A8-86612CD65C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06348F-0DCF-1D43-A594-C0849093A27A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24930" name="Rectangle 1026">
            <a:extLst>
              <a:ext uri="{FF2B5EF4-FFF2-40B4-BE49-F238E27FC236}">
                <a16:creationId xmlns:a16="http://schemas.microsoft.com/office/drawing/2014/main" id="{ED814EEE-01EA-324C-8BEE-2C625B14E5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1027">
            <a:extLst>
              <a:ext uri="{FF2B5EF4-FFF2-40B4-BE49-F238E27FC236}">
                <a16:creationId xmlns:a16="http://schemas.microsoft.com/office/drawing/2014/main" id="{6AD6EF58-0939-4B4C-A066-7DEA42430B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680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9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0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50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35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2/8/19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7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2/8/19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06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2/8/19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86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2/8/19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56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2/8/19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0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2/8/19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1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BD10F-DA95-E04B-97F0-FA7FDA233CAF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10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sciencewriters.com/Guidelines-for-Formatting-Gene-and-Protein-Names.asp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Molecular Biology</a:t>
            </a:r>
            <a:br>
              <a:rPr lang="en-US" dirty="0"/>
            </a:br>
            <a:r>
              <a:rPr lang="en-US" dirty="0" err="1"/>
              <a:t>Biol</a:t>
            </a:r>
            <a:r>
              <a:rPr lang="en-US" dirty="0"/>
              <a:t> 480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10</a:t>
            </a:r>
            <a:br>
              <a:rPr lang="en-US" dirty="0"/>
            </a:br>
            <a:r>
              <a:rPr lang="en-US" dirty="0"/>
              <a:t>February 6</a:t>
            </a:r>
            <a:r>
              <a:rPr lang="en-US" baseline="30000" dirty="0"/>
              <a:t>th</a:t>
            </a:r>
            <a:r>
              <a:rPr lang="en-US" dirty="0"/>
              <a:t>,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497" y="940255"/>
            <a:ext cx="3439205" cy="91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63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DAF65-0EAB-7349-97D9-74F059BAE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B4B4D-ED4A-944D-863E-743714CA9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sister chromatids separate and get distributed to different cells in mitosis, those cells are allowed to replicate again, but in media that contains NO radioactive ingredients. </a:t>
            </a:r>
          </a:p>
        </p:txBody>
      </p:sp>
    </p:spTree>
    <p:extLst>
      <p:ext uri="{BB962C8B-B14F-4D97-AF65-F5344CB8AC3E}">
        <p14:creationId xmlns:p14="http://schemas.microsoft.com/office/powerpoint/2010/main" val="3519319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7515" name="Text Box 11"/>
          <p:cNvSpPr txBox="1">
            <a:spLocks noChangeArrowheads="1"/>
          </p:cNvSpPr>
          <p:nvPr/>
        </p:nvSpPr>
        <p:spPr bwMode="auto">
          <a:xfrm>
            <a:off x="6172200" y="6488113"/>
            <a:ext cx="2971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411480">
            <a:spAutoFit/>
          </a:bodyPr>
          <a:lstStyle/>
          <a:p>
            <a:pPr algn="r">
              <a:defRPr/>
            </a:pPr>
            <a:r>
              <a:rPr lang="en-US" sz="1200" b="1">
                <a:solidFill>
                  <a:srgbClr val="D53D21"/>
                </a:solidFill>
                <a:latin typeface="Arial" charset="0"/>
              </a:rPr>
              <a:t>Figure 11.5a</a:t>
            </a:r>
          </a:p>
        </p:txBody>
      </p:sp>
      <p:pic>
        <p:nvPicPr>
          <p:cNvPr id="34818" name="Picture 12" descr="11_05Figurea-L.jpg                                             002A77BDMacintosh HD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6"/>
          <a:stretch>
            <a:fillRect/>
          </a:stretch>
        </p:blipFill>
        <p:spPr bwMode="auto">
          <a:xfrm>
            <a:off x="2032000" y="381000"/>
            <a:ext cx="5080000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1"/>
          <p:cNvSpPr txBox="1">
            <a:spLocks noChangeArrowheads="1"/>
          </p:cNvSpPr>
          <p:nvPr/>
        </p:nvSpPr>
        <p:spPr bwMode="auto">
          <a:xfrm>
            <a:off x="0" y="614363"/>
            <a:ext cx="25955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>
                <a:solidFill>
                  <a:srgbClr val="3366FF"/>
                </a:solidFill>
              </a:rPr>
              <a:t>These experiments start with radioactive (“hot”) DNA ingredients</a:t>
            </a:r>
          </a:p>
        </p:txBody>
      </p:sp>
      <p:sp>
        <p:nvSpPr>
          <p:cNvPr id="34820" name="TextBox 2"/>
          <p:cNvSpPr txBox="1">
            <a:spLocks noChangeArrowheads="1"/>
          </p:cNvSpPr>
          <p:nvPr/>
        </p:nvSpPr>
        <p:spPr bwMode="auto">
          <a:xfrm>
            <a:off x="6172200" y="768350"/>
            <a:ext cx="31638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>
                <a:solidFill>
                  <a:srgbClr val="3366FF"/>
                </a:solidFill>
              </a:rPr>
              <a:t>Dark grains indicate emission of radioactivity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2971CB3-6185-424E-9F74-A206B6DEF06A}"/>
              </a:ext>
            </a:extLst>
          </p:cNvPr>
          <p:cNvSpPr/>
          <p:nvPr/>
        </p:nvSpPr>
        <p:spPr>
          <a:xfrm>
            <a:off x="1741714" y="4049486"/>
            <a:ext cx="1857829" cy="243862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5D92CF5-73FF-054E-9DD9-C3BD5EDBB9FC}"/>
              </a:ext>
            </a:extLst>
          </p:cNvPr>
          <p:cNvSpPr/>
          <p:nvPr/>
        </p:nvSpPr>
        <p:spPr>
          <a:xfrm>
            <a:off x="5537200" y="4201886"/>
            <a:ext cx="1857829" cy="243862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6928A2-5A87-904B-BF5A-FAD9A5BD05A9}"/>
              </a:ext>
            </a:extLst>
          </p:cNvPr>
          <p:cNvSpPr/>
          <p:nvPr/>
        </p:nvSpPr>
        <p:spPr>
          <a:xfrm>
            <a:off x="94345" y="445753"/>
            <a:ext cx="8650514" cy="3312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3A2D77-DBC3-8D4F-ADCE-732F92490931}"/>
              </a:ext>
            </a:extLst>
          </p:cNvPr>
          <p:cNvSpPr txBox="1"/>
          <p:nvPr/>
        </p:nvSpPr>
        <p:spPr>
          <a:xfrm>
            <a:off x="1306286" y="875932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 each cell, if semiconservative replication took place only one strand of DNA is labeled.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EF6D00-56EE-5143-A61A-1AB85BE0139A}"/>
              </a:ext>
            </a:extLst>
          </p:cNvPr>
          <p:cNvSpPr/>
          <p:nvPr/>
        </p:nvSpPr>
        <p:spPr>
          <a:xfrm>
            <a:off x="2948684" y="5815173"/>
            <a:ext cx="924674" cy="575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56541C-DE15-104D-A3DB-1E50C28D5D52}"/>
              </a:ext>
            </a:extLst>
          </p:cNvPr>
          <p:cNvSpPr/>
          <p:nvPr/>
        </p:nvSpPr>
        <p:spPr>
          <a:xfrm>
            <a:off x="5433318" y="5851119"/>
            <a:ext cx="924674" cy="575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92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9562" name="Text Box 10"/>
          <p:cNvSpPr txBox="1">
            <a:spLocks noChangeArrowheads="1"/>
          </p:cNvSpPr>
          <p:nvPr/>
        </p:nvSpPr>
        <p:spPr bwMode="auto">
          <a:xfrm>
            <a:off x="6172200" y="6488113"/>
            <a:ext cx="2971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411480">
            <a:spAutoFit/>
          </a:bodyPr>
          <a:lstStyle/>
          <a:p>
            <a:pPr algn="r">
              <a:defRPr/>
            </a:pPr>
            <a:r>
              <a:rPr lang="en-US" sz="1200" b="1">
                <a:solidFill>
                  <a:srgbClr val="D53D21"/>
                </a:solidFill>
                <a:latin typeface="Arial" charset="0"/>
              </a:rPr>
              <a:t>Figure 11.5b</a:t>
            </a:r>
          </a:p>
        </p:txBody>
      </p:sp>
      <p:pic>
        <p:nvPicPr>
          <p:cNvPr id="36866" name="Picture 11" descr="11_05Figureb-L.jpg                                             002A77BDMacintosh HD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5"/>
          <a:stretch>
            <a:fillRect/>
          </a:stretch>
        </p:blipFill>
        <p:spPr bwMode="auto">
          <a:xfrm>
            <a:off x="0" y="198438"/>
            <a:ext cx="9237663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111125" y="198438"/>
            <a:ext cx="47180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>
                <a:solidFill>
                  <a:srgbClr val="3366FF"/>
                </a:solidFill>
              </a:rPr>
              <a:t>Each chromosome is allowed to replicate a second time in unlabeled “cold”  DNA ingredients.  (only radioactive DNA from the first round will remain)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56826D6-7CA2-D64A-9EAC-1CEC407B8A4D}"/>
              </a:ext>
            </a:extLst>
          </p:cNvPr>
          <p:cNvSpPr/>
          <p:nvPr/>
        </p:nvSpPr>
        <p:spPr>
          <a:xfrm>
            <a:off x="6458857" y="4122057"/>
            <a:ext cx="1378857" cy="1204686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30FF7A7-D91F-DC4A-AB64-93959366DE8D}"/>
              </a:ext>
            </a:extLst>
          </p:cNvPr>
          <p:cNvCxnSpPr/>
          <p:nvPr/>
        </p:nvCxnSpPr>
        <p:spPr>
          <a:xfrm flipV="1">
            <a:off x="4499429" y="4818743"/>
            <a:ext cx="1799771" cy="36285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72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Pulse-chase experiments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alibri" charset="0"/>
                <a:ea typeface="MS PGothic" charset="0"/>
              </a:rPr>
              <a:t>Use of isotopes and radiolabeling has been a great technique to follow the fate of biomolecules </a:t>
            </a:r>
            <a:r>
              <a:rPr lang="en-US" u="sng" dirty="0">
                <a:latin typeface="Calibri" charset="0"/>
                <a:ea typeface="MS PGothic" charset="0"/>
              </a:rPr>
              <a:t>over time</a:t>
            </a:r>
            <a:r>
              <a:rPr lang="en-US" dirty="0">
                <a:latin typeface="Calibri" charset="0"/>
                <a:ea typeface="MS PGothic" charset="0"/>
              </a:rPr>
              <a:t>.</a:t>
            </a:r>
          </a:p>
          <a:p>
            <a:endParaRPr lang="en-US" dirty="0">
              <a:latin typeface="Calibri" charset="0"/>
              <a:ea typeface="MS PGothic" charset="0"/>
            </a:endParaRPr>
          </a:p>
          <a:p>
            <a:r>
              <a:rPr lang="en-US" dirty="0">
                <a:latin typeface="Calibri" charset="0"/>
                <a:ea typeface="MS PGothic" charset="0"/>
              </a:rPr>
              <a:t>They are sometimes called “pulse-chase” experiments.  The change in isotopes or change from radioactive (pulse) to non-radioactive (chase) shows where the the specific isotope goes.</a:t>
            </a:r>
          </a:p>
        </p:txBody>
      </p:sp>
    </p:spTree>
    <p:extLst>
      <p:ext uri="{BB962C8B-B14F-4D97-AF65-F5344CB8AC3E}">
        <p14:creationId xmlns:p14="http://schemas.microsoft.com/office/powerpoint/2010/main" val="3689493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Biochemical studies--</a:t>
            </a:r>
          </a:p>
        </p:txBody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In 1957 Arthur Kornberg provided first evidence of a DNA replicating enzyme.  Isolated it from </a:t>
            </a:r>
            <a:r>
              <a:rPr lang="en-US" i="1">
                <a:latin typeface="Calibri" charset="0"/>
                <a:ea typeface="MS PGothic" charset="0"/>
              </a:rPr>
              <a:t>E. coli—</a:t>
            </a:r>
            <a:r>
              <a:rPr lang="en-US">
                <a:latin typeface="Calibri" charset="0"/>
                <a:ea typeface="MS PGothic" charset="0"/>
              </a:rPr>
              <a:t>What would we do without</a:t>
            </a:r>
            <a:r>
              <a:rPr lang="en-US" i="1">
                <a:latin typeface="Calibri" charset="0"/>
                <a:ea typeface="MS PGothic" charset="0"/>
              </a:rPr>
              <a:t> E. coli</a:t>
            </a:r>
            <a:r>
              <a:rPr lang="en-US">
                <a:latin typeface="Calibri" charset="0"/>
                <a:ea typeface="MS PGothic" charset="0"/>
              </a:rPr>
              <a:t>?!</a:t>
            </a:r>
            <a:endParaRPr lang="en-US" i="1">
              <a:latin typeface="Calibri" charset="0"/>
              <a:ea typeface="MS PGothic" charset="0"/>
            </a:endParaRPr>
          </a:p>
          <a:p>
            <a:endParaRPr lang="en-US" i="1">
              <a:latin typeface="Calibri" charset="0"/>
              <a:ea typeface="MS PGothic" charset="0"/>
            </a:endParaRPr>
          </a:p>
          <a:p>
            <a:pPr lvl="1"/>
            <a:r>
              <a:rPr lang="en-US">
                <a:latin typeface="Calibri" charset="0"/>
                <a:ea typeface="MS PGothic" charset="0"/>
              </a:rPr>
              <a:t>Called it </a:t>
            </a:r>
            <a:r>
              <a:rPr lang="en-US" b="1" u="sng">
                <a:latin typeface="Calibri" charset="0"/>
                <a:ea typeface="MS PGothic" charset="0"/>
              </a:rPr>
              <a:t>DNA polymerase</a:t>
            </a:r>
            <a:r>
              <a:rPr lang="en-US">
                <a:latin typeface="Calibri" charset="0"/>
                <a:ea typeface="MS PGothic" charset="0"/>
              </a:rPr>
              <a:t> because it seemed to be able to link nucleotides to create a nucleotide polymer.</a:t>
            </a:r>
            <a:endParaRPr lang="en-US" b="1" u="sng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747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latin typeface="Calibri" charset="0"/>
                <a:ea typeface="MS PGothic" charset="0"/>
              </a:rPr>
              <a:t>How did the enzyme work?</a:t>
            </a:r>
            <a:br>
              <a:rPr lang="en-US" sz="4000">
                <a:latin typeface="Calibri" charset="0"/>
                <a:ea typeface="MS PGothic" charset="0"/>
              </a:rPr>
            </a:br>
            <a:r>
              <a:rPr lang="en-US" sz="4000">
                <a:latin typeface="Calibri" charset="0"/>
                <a:ea typeface="MS PGothic" charset="0"/>
              </a:rPr>
              <a:t>Kornberg needed to provide:</a:t>
            </a:r>
            <a:br>
              <a:rPr lang="en-US" sz="4000">
                <a:latin typeface="Calibri" charset="0"/>
                <a:ea typeface="MS PGothic" charset="0"/>
              </a:rPr>
            </a:br>
            <a:endParaRPr lang="en-US" sz="4000">
              <a:latin typeface="Calibri" charset="0"/>
              <a:ea typeface="MS PGothic" charset="0"/>
            </a:endParaRPr>
          </a:p>
        </p:txBody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Arial" charset="0"/>
              <a:buAutoNum type="arabicPeriod"/>
            </a:pPr>
            <a:r>
              <a:rPr lang="en-US">
                <a:latin typeface="Calibri" charset="0"/>
                <a:ea typeface="MS PGothic" charset="0"/>
              </a:rPr>
              <a:t>Existing DNA molecule to copy (now called the template)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en-US">
                <a:latin typeface="Calibri" charset="0"/>
                <a:ea typeface="MS PGothic" charset="0"/>
              </a:rPr>
              <a:t> DNA building blocks---nucleotides</a:t>
            </a:r>
          </a:p>
          <a:p>
            <a:pPr marL="609600" indent="-609600">
              <a:buFont typeface="Arial" charset="0"/>
              <a:buNone/>
            </a:pPr>
            <a:r>
              <a:rPr lang="en-US">
                <a:latin typeface="Calibri" charset="0"/>
                <a:ea typeface="MS PGothic" charset="0"/>
              </a:rPr>
              <a:t>	-tri-phosphate forms (dTTP, dATP, dCTP, dGTP)  together, referred to as d</a:t>
            </a:r>
            <a:r>
              <a:rPr lang="en-US" b="1">
                <a:latin typeface="Calibri" charset="0"/>
                <a:ea typeface="MS PGothic" charset="0"/>
              </a:rPr>
              <a:t>N</a:t>
            </a:r>
            <a:r>
              <a:rPr lang="en-US">
                <a:latin typeface="Calibri" charset="0"/>
                <a:ea typeface="MS PGothic" charset="0"/>
              </a:rPr>
              <a:t>TPs.</a:t>
            </a:r>
          </a:p>
          <a:p>
            <a:pPr marL="609600" indent="-609600">
              <a:buFont typeface="Arial" charset="0"/>
              <a:buNone/>
            </a:pPr>
            <a:r>
              <a:rPr lang="en-US">
                <a:latin typeface="Calibri" charset="0"/>
                <a:ea typeface="MS PGothic" charset="0"/>
              </a:rPr>
              <a:t>N=any of the 4 deoxyribonucleotides.</a:t>
            </a:r>
          </a:p>
        </p:txBody>
      </p:sp>
    </p:spTree>
    <p:extLst>
      <p:ext uri="{BB962C8B-B14F-4D97-AF65-F5344CB8AC3E}">
        <p14:creationId xmlns:p14="http://schemas.microsoft.com/office/powerpoint/2010/main" val="4187748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Enzyme called DNA polymerase I---first one to be isolated.  Now know that </a:t>
            </a:r>
            <a:r>
              <a:rPr lang="en-US" i="1">
                <a:latin typeface="Calibri" charset="0"/>
                <a:ea typeface="MS PGothic" charset="0"/>
              </a:rPr>
              <a:t>E. coli</a:t>
            </a:r>
            <a:r>
              <a:rPr lang="en-US">
                <a:latin typeface="Calibri" charset="0"/>
                <a:ea typeface="MS PGothic" charset="0"/>
              </a:rPr>
              <a:t> makes 5 different polymerases.</a:t>
            </a:r>
          </a:p>
          <a:p>
            <a:pPr>
              <a:buFont typeface="Arial" charset="0"/>
              <a:buNone/>
            </a:pPr>
            <a:r>
              <a:rPr lang="en-US">
                <a:latin typeface="Calibri" charset="0"/>
                <a:ea typeface="MS PGothic" charset="0"/>
              </a:rPr>
              <a:t>I</a:t>
            </a:r>
          </a:p>
          <a:p>
            <a:pPr>
              <a:buFont typeface="Arial" charset="0"/>
              <a:buNone/>
            </a:pPr>
            <a:r>
              <a:rPr lang="en-US">
                <a:latin typeface="Calibri" charset="0"/>
                <a:ea typeface="MS PGothic" charset="0"/>
              </a:rPr>
              <a:t>II</a:t>
            </a:r>
          </a:p>
          <a:p>
            <a:pPr>
              <a:buFont typeface="Arial" charset="0"/>
              <a:buNone/>
            </a:pPr>
            <a:r>
              <a:rPr lang="en-US">
                <a:latin typeface="Calibri" charset="0"/>
                <a:ea typeface="MS PGothic" charset="0"/>
              </a:rPr>
              <a:t>III</a:t>
            </a:r>
          </a:p>
          <a:p>
            <a:pPr>
              <a:buFont typeface="Arial" charset="0"/>
              <a:buNone/>
            </a:pPr>
            <a:r>
              <a:rPr lang="en-US">
                <a:latin typeface="Calibri" charset="0"/>
                <a:ea typeface="MS PGothic" charset="0"/>
              </a:rPr>
              <a:t>IV</a:t>
            </a:r>
          </a:p>
          <a:p>
            <a:pPr>
              <a:buFont typeface="Arial" charset="0"/>
              <a:buNone/>
            </a:pPr>
            <a:r>
              <a:rPr lang="en-US">
                <a:latin typeface="Calibri" charset="0"/>
                <a:ea typeface="MS PGothic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453206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Kornberg</a:t>
            </a:r>
            <a:r>
              <a:rPr lang="ja-JP" altLang="en-US">
                <a:latin typeface="Calibri" charset="0"/>
                <a:ea typeface="MS PGothic" charset="0"/>
              </a:rPr>
              <a:t>’</a:t>
            </a:r>
            <a:r>
              <a:rPr lang="en-US" altLang="ja-JP">
                <a:latin typeface="Calibri" charset="0"/>
                <a:ea typeface="MS PGothic" charset="0"/>
              </a:rPr>
              <a:t>s discovery…</a:t>
            </a: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Enzyme called DNA polymerase I---first one to be isolated.  Now know that </a:t>
            </a:r>
            <a:r>
              <a:rPr lang="en-US" i="1">
                <a:latin typeface="Calibri" charset="0"/>
                <a:ea typeface="MS PGothic" charset="0"/>
              </a:rPr>
              <a:t>E. coli</a:t>
            </a:r>
            <a:r>
              <a:rPr lang="en-US">
                <a:latin typeface="Calibri" charset="0"/>
                <a:ea typeface="MS PGothic" charset="0"/>
              </a:rPr>
              <a:t> makes</a:t>
            </a:r>
          </a:p>
          <a:p>
            <a:pPr>
              <a:buFont typeface="Arial" charset="0"/>
              <a:buNone/>
            </a:pPr>
            <a:r>
              <a:rPr lang="en-US">
                <a:latin typeface="Calibri" charset="0"/>
                <a:ea typeface="MS PGothic" charset="0"/>
              </a:rPr>
              <a:t>I</a:t>
            </a:r>
          </a:p>
          <a:p>
            <a:pPr>
              <a:buFont typeface="Arial" charset="0"/>
              <a:buNone/>
            </a:pPr>
            <a:r>
              <a:rPr lang="en-US">
                <a:latin typeface="Calibri" charset="0"/>
                <a:ea typeface="MS PGothic" charset="0"/>
              </a:rPr>
              <a:t>II</a:t>
            </a:r>
          </a:p>
          <a:p>
            <a:pPr>
              <a:buFont typeface="Arial" charset="0"/>
              <a:buNone/>
            </a:pPr>
            <a:r>
              <a:rPr lang="en-US" b="1">
                <a:solidFill>
                  <a:srgbClr val="FF0000"/>
                </a:solidFill>
                <a:latin typeface="Calibri" charset="0"/>
                <a:ea typeface="MS PGothic" charset="0"/>
              </a:rPr>
              <a:t>III</a:t>
            </a:r>
            <a:r>
              <a:rPr lang="en-US">
                <a:latin typeface="Calibri" charset="0"/>
                <a:ea typeface="MS PGothic" charset="0"/>
              </a:rPr>
              <a:t>---actually the enzyme that does most of the DNA synthesis in </a:t>
            </a:r>
            <a:r>
              <a:rPr lang="en-US" i="1">
                <a:latin typeface="Calibri" charset="0"/>
                <a:ea typeface="MS PGothic" charset="0"/>
              </a:rPr>
              <a:t>E. coli</a:t>
            </a:r>
          </a:p>
          <a:p>
            <a:pPr>
              <a:buFont typeface="Arial" charset="0"/>
              <a:buNone/>
            </a:pPr>
            <a:r>
              <a:rPr lang="en-US">
                <a:latin typeface="Calibri" charset="0"/>
                <a:ea typeface="MS PGothic" charset="0"/>
              </a:rPr>
              <a:t>IV</a:t>
            </a:r>
          </a:p>
          <a:p>
            <a:pPr>
              <a:buFont typeface="Arial" charset="0"/>
              <a:buNone/>
            </a:pPr>
            <a:r>
              <a:rPr lang="en-US">
                <a:latin typeface="Calibri" charset="0"/>
                <a:ea typeface="MS PGothic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4079491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DNA replication…</a:t>
            </a:r>
          </a:p>
        </p:txBody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Kornberg</a:t>
            </a:r>
            <a:r>
              <a:rPr lang="ja-JP" altLang="en-US">
                <a:latin typeface="Calibri" charset="0"/>
                <a:ea typeface="MS PGothic" charset="0"/>
              </a:rPr>
              <a:t>’</a:t>
            </a:r>
            <a:r>
              <a:rPr lang="en-US" altLang="ja-JP">
                <a:latin typeface="Calibri" charset="0"/>
                <a:ea typeface="MS PGothic" charset="0"/>
              </a:rPr>
              <a:t>s DNA polymerase I (and all DNA polymerases)  link nucleotides in a 5</a:t>
            </a:r>
            <a:r>
              <a:rPr lang="ja-JP" altLang="en-US">
                <a:latin typeface="Calibri" charset="0"/>
                <a:ea typeface="MS PGothic" charset="0"/>
              </a:rPr>
              <a:t>’</a:t>
            </a:r>
            <a:r>
              <a:rPr lang="en-US" altLang="ja-JP">
                <a:latin typeface="Calibri" charset="0"/>
                <a:ea typeface="MS PGothic" charset="0"/>
              </a:rPr>
              <a:t>           3</a:t>
            </a:r>
            <a:r>
              <a:rPr lang="ja-JP" altLang="en-US">
                <a:latin typeface="Calibri" charset="0"/>
                <a:ea typeface="MS PGothic" charset="0"/>
              </a:rPr>
              <a:t>’</a:t>
            </a:r>
            <a:r>
              <a:rPr lang="en-US" altLang="ja-JP">
                <a:latin typeface="Calibri" charset="0"/>
                <a:ea typeface="MS PGothic" charset="0"/>
              </a:rPr>
              <a:t> direction.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r>
              <a:rPr lang="en-US">
                <a:latin typeface="Calibri" charset="0"/>
                <a:ea typeface="MS PGothic" charset="0"/>
              </a:rPr>
              <a:t>Nucleoside </a:t>
            </a:r>
            <a:r>
              <a:rPr lang="en-US" b="1" u="sng">
                <a:latin typeface="Calibri" charset="0"/>
                <a:ea typeface="MS PGothic" charset="0"/>
              </a:rPr>
              <a:t>tri</a:t>
            </a:r>
            <a:r>
              <a:rPr lang="en-US">
                <a:latin typeface="Calibri" charset="0"/>
                <a:ea typeface="MS PGothic" charset="0"/>
              </a:rPr>
              <a:t>phosphates  (dNTPs) are hydrolzyed to nucleoside monophosphates (dMTPs) with the release of inorganic phosphate.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086600" y="2438400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496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Nucleoside triphosphates provide energy in the phosphate bonds to create the new ester bond in the growing DNA strand.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r>
              <a:rPr lang="en-US">
                <a:latin typeface="Calibri" charset="0"/>
                <a:ea typeface="MS PGothic" charset="0"/>
              </a:rPr>
              <a:t>You’ve known about ATP as an energy storage molecule in cells…in DNA synthesis all 4 triphosphate nucleosides provide energy</a:t>
            </a:r>
          </a:p>
        </p:txBody>
      </p:sp>
    </p:spTree>
    <p:extLst>
      <p:ext uri="{BB962C8B-B14F-4D97-AF65-F5344CB8AC3E}">
        <p14:creationId xmlns:p14="http://schemas.microsoft.com/office/powerpoint/2010/main" val="3745014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Announcements/Assignments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1229"/>
          </a:xfrm>
        </p:spPr>
        <p:txBody>
          <a:bodyPr>
            <a:normAutofit/>
          </a:bodyPr>
          <a:lstStyle/>
          <a:p>
            <a:r>
              <a:rPr lang="en-US" dirty="0"/>
              <a:t>Exam 1 –returned Friday.</a:t>
            </a:r>
          </a:p>
          <a:p>
            <a:r>
              <a:rPr lang="en-US" dirty="0"/>
              <a:t>Lab notebooks turned in  Friday, Feb. 8</a:t>
            </a:r>
            <a:r>
              <a:rPr lang="en-US" baseline="30000" dirty="0"/>
              <a:t>th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Labs 1,2,3</a:t>
            </a:r>
          </a:p>
          <a:p>
            <a:pPr marL="0" indent="0">
              <a:buNone/>
            </a:pPr>
            <a:r>
              <a:rPr lang="en-US" dirty="0"/>
              <a:t>Lab quiz next week.  Over Labs 1-4.  Includes some questions on restriction mapping. (Work on the </a:t>
            </a:r>
            <a:r>
              <a:rPr lang="en-US" dirty="0" err="1"/>
              <a:t>pGlO</a:t>
            </a:r>
            <a:r>
              <a:rPr lang="en-US" dirty="0"/>
              <a:t> map and the concept).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029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29649-FB61-4140-B9B0-AC63F512E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343E1-7ECD-1846-AE07-8C66918B5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051" descr="d:\powerpoint\figures\chapter05\0504_1.jpg">
            <a:extLst>
              <a:ext uri="{FF2B5EF4-FFF2-40B4-BE49-F238E27FC236}">
                <a16:creationId xmlns:a16="http://schemas.microsoft.com/office/drawing/2014/main" id="{636C8974-A0C9-C845-A355-339EBB107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299059"/>
            <a:ext cx="6524171" cy="548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193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DNA “</a:t>
            </a:r>
            <a:r>
              <a:rPr lang="en-US" dirty="0" err="1">
                <a:latin typeface="Calibri" charset="0"/>
                <a:ea typeface="MS PGothic" charset="0"/>
              </a:rPr>
              <a:t>elongase</a:t>
            </a:r>
            <a:r>
              <a:rPr lang="en-US" dirty="0">
                <a:latin typeface="Calibri" charset="0"/>
                <a:ea typeface="MS PGothic" charset="0"/>
              </a:rPr>
              <a:t>”?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DNA polymerases can only extend existing stretch of DNA.  Cannot start a new strand from scratch.</a:t>
            </a:r>
          </a:p>
          <a:p>
            <a:endParaRPr lang="en-US" dirty="0">
              <a:latin typeface="Calibri" charset="0"/>
              <a:ea typeface="MS PGothic" charset="0"/>
            </a:endParaRP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DNA polymerases require a nucleic acid </a:t>
            </a:r>
            <a:r>
              <a:rPr lang="ja-JP" altLang="en-US">
                <a:latin typeface="Calibri" charset="0"/>
                <a:ea typeface="MS PGothic" charset="0"/>
              </a:rPr>
              <a:t>“</a:t>
            </a:r>
            <a:r>
              <a:rPr lang="en-US" altLang="ja-JP" dirty="0">
                <a:latin typeface="Calibri" charset="0"/>
                <a:ea typeface="MS PGothic" charset="0"/>
              </a:rPr>
              <a:t>primer</a:t>
            </a:r>
            <a:r>
              <a:rPr lang="ja-JP" altLang="en-US">
                <a:latin typeface="Calibri" charset="0"/>
                <a:ea typeface="MS PGothic" charset="0"/>
              </a:rPr>
              <a:t>”</a:t>
            </a:r>
            <a:r>
              <a:rPr lang="en-US" altLang="ja-JP" dirty="0">
                <a:latin typeface="Calibri" charset="0"/>
                <a:ea typeface="MS PGothic" charset="0"/>
              </a:rPr>
              <a:t>.</a:t>
            </a:r>
          </a:p>
          <a:p>
            <a:pPr lvl="2"/>
            <a:r>
              <a:rPr lang="en-US" dirty="0">
                <a:latin typeface="Calibri" charset="0"/>
                <a:ea typeface="MS PGothic" charset="0"/>
              </a:rPr>
              <a:t>In cells this primer is a short stretch of RNA (made by an RNA polymerase).  In in vitro replication the primer can be RNA or DNA.</a:t>
            </a:r>
          </a:p>
          <a:p>
            <a:endParaRPr lang="en-US" dirty="0">
              <a:latin typeface="Calibri" charset="0"/>
              <a:ea typeface="MS PGothic" charset="0"/>
            </a:endParaRPr>
          </a:p>
          <a:p>
            <a:pPr lvl="1"/>
            <a:endParaRPr lang="en-US" dirty="0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977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0"/>
          <p:cNvSpPr txBox="1">
            <a:spLocks noChangeArrowheads="1"/>
          </p:cNvSpPr>
          <p:nvPr/>
        </p:nvSpPr>
        <p:spPr bwMode="auto">
          <a:xfrm>
            <a:off x="6172200" y="6488113"/>
            <a:ext cx="297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41148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1200" b="1">
                <a:solidFill>
                  <a:srgbClr val="D53D21"/>
                </a:solidFill>
                <a:latin typeface="Arial" charset="0"/>
              </a:rPr>
              <a:t>Figure 11.8</a:t>
            </a:r>
          </a:p>
        </p:txBody>
      </p:sp>
      <p:pic>
        <p:nvPicPr>
          <p:cNvPr id="28674" name="Picture 11" descr="11_08Figure-L.jpg                                              002A77BDMacintosh HD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6"/>
          <a:stretch>
            <a:fillRect/>
          </a:stretch>
        </p:blipFill>
        <p:spPr bwMode="auto">
          <a:xfrm>
            <a:off x="300038" y="1349375"/>
            <a:ext cx="8543925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1066800" y="7620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DNA polymerases require a free 3</a:t>
            </a:r>
            <a:r>
              <a:rPr lang="ja-JP" altLang="en-US" b="1">
                <a:latin typeface="Arial" charset="0"/>
              </a:rPr>
              <a:t>’</a:t>
            </a:r>
            <a:r>
              <a:rPr lang="en-US" altLang="ja-JP" b="1">
                <a:latin typeface="Arial" charset="0"/>
                <a:cs typeface="Arial" charset="0"/>
              </a:rPr>
              <a:t>0H group.</a:t>
            </a:r>
            <a:endParaRPr lang="en-US" b="1">
              <a:latin typeface="Arial" charset="0"/>
              <a:cs typeface="Arial" charset="0"/>
            </a:endParaRPr>
          </a:p>
        </p:txBody>
      </p:sp>
      <p:sp>
        <p:nvSpPr>
          <p:cNvPr id="28676" name="Oval 5"/>
          <p:cNvSpPr>
            <a:spLocks noChangeArrowheads="1"/>
          </p:cNvSpPr>
          <p:nvPr/>
        </p:nvSpPr>
        <p:spPr bwMode="auto">
          <a:xfrm>
            <a:off x="6172200" y="4343400"/>
            <a:ext cx="1219200" cy="990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69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3" name="Picture 2051" descr="d:\powerpoint\figures\chapter05\0503.jpg">
            <a:extLst>
              <a:ext uri="{FF2B5EF4-FFF2-40B4-BE49-F238E27FC236}">
                <a16:creationId xmlns:a16="http://schemas.microsoft.com/office/drawing/2014/main" id="{BBAFC08C-252A-F840-A242-63626B119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645025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949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latin typeface="Calibri" charset="0"/>
                <a:ea typeface="MS PGothic" charset="0"/>
              </a:rPr>
              <a:t>Where does a DNA molecule begin its replication?...</a:t>
            </a:r>
          </a:p>
        </p:txBody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Specific regions of chromosome are recognized by proteins that help open the helix and expose each strand.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pPr lvl="1"/>
            <a:r>
              <a:rPr lang="en-US">
                <a:latin typeface="Calibri" charset="0"/>
                <a:ea typeface="MS PGothic" charset="0"/>
              </a:rPr>
              <a:t>Region of the DNA is called:</a:t>
            </a:r>
          </a:p>
          <a:p>
            <a:pPr lvl="2"/>
            <a:r>
              <a:rPr lang="en-US" u="sng">
                <a:latin typeface="Calibri" charset="0"/>
                <a:ea typeface="MS PGothic" charset="0"/>
              </a:rPr>
              <a:t>Origin of replication [Ori]</a:t>
            </a:r>
            <a:r>
              <a:rPr lang="en-US">
                <a:latin typeface="Calibri" charset="0"/>
                <a:ea typeface="MS PGothic" charset="0"/>
              </a:rPr>
              <a:t> (in prokaryotes)</a:t>
            </a:r>
          </a:p>
          <a:p>
            <a:pPr lvl="2"/>
            <a:r>
              <a:rPr lang="en-US" u="sng">
                <a:latin typeface="Calibri" charset="0"/>
                <a:ea typeface="MS PGothic" charset="0"/>
              </a:rPr>
              <a:t>Autonomously replicating sequences (ARS)</a:t>
            </a:r>
            <a:r>
              <a:rPr lang="en-US">
                <a:latin typeface="Calibri" charset="0"/>
                <a:ea typeface="MS PGothic" charset="0"/>
              </a:rPr>
              <a:t> [in eukaryotes]</a:t>
            </a:r>
          </a:p>
        </p:txBody>
      </p:sp>
    </p:spTree>
    <p:extLst>
      <p:ext uri="{BB962C8B-B14F-4D97-AF65-F5344CB8AC3E}">
        <p14:creationId xmlns:p14="http://schemas.microsoft.com/office/powerpoint/2010/main" val="4205359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6813"/>
          </a:xfrm>
        </p:spPr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The Ori C is not a gene---it does not encode RNA or a protein, but the DNA </a:t>
            </a:r>
            <a:r>
              <a:rPr lang="en-US" i="1" dirty="0">
                <a:latin typeface="Calibri" charset="0"/>
                <a:ea typeface="MS PGothic" charset="0"/>
              </a:rPr>
              <a:t>sequence</a:t>
            </a:r>
            <a:r>
              <a:rPr lang="en-US" dirty="0">
                <a:latin typeface="Calibri" charset="0"/>
                <a:ea typeface="MS PGothic" charset="0"/>
              </a:rPr>
              <a:t> attracts specific initiator proteins, such as one called </a:t>
            </a:r>
            <a:r>
              <a:rPr lang="en-US" i="1" dirty="0" err="1">
                <a:latin typeface="Calibri" charset="0"/>
                <a:ea typeface="MS PGothic" charset="0"/>
              </a:rPr>
              <a:t>DnaA</a:t>
            </a:r>
            <a:endParaRPr lang="en-US" i="1" dirty="0">
              <a:latin typeface="Calibri" charset="0"/>
              <a:ea typeface="MS PGothic" charset="0"/>
            </a:endParaRPr>
          </a:p>
          <a:p>
            <a:endParaRPr lang="en-US" dirty="0">
              <a:latin typeface="Calibri" charset="0"/>
              <a:ea typeface="MS PGothic" charset="0"/>
            </a:endParaRPr>
          </a:p>
          <a:p>
            <a:r>
              <a:rPr lang="en-US" dirty="0">
                <a:latin typeface="Calibri" charset="0"/>
                <a:ea typeface="MS PGothic" charset="0"/>
              </a:rPr>
              <a:t>The </a:t>
            </a:r>
            <a:r>
              <a:rPr lang="en-US" i="1" dirty="0">
                <a:latin typeface="Calibri" charset="0"/>
                <a:ea typeface="MS PGothic" charset="0"/>
              </a:rPr>
              <a:t>E. coli  </a:t>
            </a:r>
            <a:r>
              <a:rPr lang="en-US" dirty="0">
                <a:latin typeface="Calibri" charset="0"/>
                <a:ea typeface="MS PGothic" charset="0"/>
              </a:rPr>
              <a:t>chromosome has a single </a:t>
            </a:r>
            <a:r>
              <a:rPr lang="en-US" dirty="0" err="1">
                <a:latin typeface="Calibri" charset="0"/>
                <a:ea typeface="MS PGothic" charset="0"/>
              </a:rPr>
              <a:t>OriC</a:t>
            </a:r>
            <a:r>
              <a:rPr lang="en-US" dirty="0">
                <a:latin typeface="Calibri" charset="0"/>
                <a:ea typeface="MS PGothic" charset="0"/>
              </a:rPr>
              <a:t> which is the site of  initial DNA strand separation.  This opening expands to form a replication bubble.</a:t>
            </a:r>
          </a:p>
          <a:p>
            <a:endParaRPr lang="en-US" dirty="0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957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The Ori/ARS region is typically rich in A-T base pairs.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r>
              <a:rPr lang="en-US">
                <a:latin typeface="Calibri" charset="0"/>
                <a:ea typeface="MS PGothic" charset="0"/>
              </a:rPr>
              <a:t>Why more A-T base pairs than G-C base pairs in these regions?</a:t>
            </a:r>
          </a:p>
        </p:txBody>
      </p:sp>
    </p:spTree>
    <p:extLst>
      <p:ext uri="{BB962C8B-B14F-4D97-AF65-F5344CB8AC3E}">
        <p14:creationId xmlns:p14="http://schemas.microsoft.com/office/powerpoint/2010/main" val="222848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Features of origins/</a:t>
            </a:r>
            <a:r>
              <a:rPr lang="en-US" dirty="0" err="1"/>
              <a:t>ARSes</a:t>
            </a:r>
            <a:r>
              <a:rPr lang="en-US" dirty="0"/>
              <a:t> ;)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24" b="11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134606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In bacteria, like </a:t>
            </a:r>
            <a:r>
              <a:rPr lang="en-US" i="1">
                <a:latin typeface="Calibri" charset="0"/>
                <a:ea typeface="MS PGothic" charset="0"/>
              </a:rPr>
              <a:t>E. coli</a:t>
            </a:r>
            <a:r>
              <a:rPr lang="en-US">
                <a:latin typeface="Calibri" charset="0"/>
                <a:ea typeface="MS PGothic" charset="0"/>
              </a:rPr>
              <a:t>,  a single OriC attracts proteins called initiator proteins, which bind and disrupt H-bonding in the region. 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r>
              <a:rPr lang="en-US">
                <a:latin typeface="Calibri" charset="0"/>
                <a:ea typeface="MS PGothic" charset="0"/>
              </a:rPr>
              <a:t>The main initiator protein is named dnaA protein.</a:t>
            </a:r>
          </a:p>
        </p:txBody>
      </p:sp>
    </p:spTree>
    <p:extLst>
      <p:ext uri="{BB962C8B-B14F-4D97-AF65-F5344CB8AC3E}">
        <p14:creationId xmlns:p14="http://schemas.microsoft.com/office/powerpoint/2010/main" val="16195914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7A5B7-0945-5C4D-A553-7CF2A35DA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pause…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A9B3E-8A5C-E140-81C6-215DE54AC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 biology it can get confusing as to whether you are reading a gene name or a protein name.  </a:t>
            </a:r>
          </a:p>
          <a:p>
            <a:r>
              <a:rPr lang="en-US" dirty="0"/>
              <a:t>Why are some genes/and or proteins named using some capital letters, or some capital letters?</a:t>
            </a:r>
          </a:p>
          <a:p>
            <a:r>
              <a:rPr lang="en-US" dirty="0"/>
              <a:t>What do italics mean?</a:t>
            </a:r>
          </a:p>
          <a:p>
            <a:endParaRPr lang="en-US" dirty="0"/>
          </a:p>
          <a:p>
            <a:r>
              <a:rPr lang="en-US" dirty="0"/>
              <a:t>Check this out: </a:t>
            </a:r>
            <a:r>
              <a:rPr lang="en-US" dirty="0">
                <a:hlinkClick r:id="rId2"/>
              </a:rPr>
              <a:t>http://www.biosciencewriters.com/Guidelines-for-Formatting-Gene-and-Protein-Names.aspx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97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were we…</a:t>
            </a:r>
            <a:br>
              <a:rPr lang="en-US" dirty="0"/>
            </a:br>
            <a:r>
              <a:rPr lang="en-US" dirty="0"/>
              <a:t>Text </a:t>
            </a:r>
            <a:r>
              <a:rPr lang="en-US" dirty="0" err="1"/>
              <a:t>chpt</a:t>
            </a:r>
            <a:r>
              <a:rPr lang="en-US" dirty="0"/>
              <a:t>. 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031" y="1600200"/>
            <a:ext cx="8460769" cy="502919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Starting DNA replication—experimental evidence for semiconservative replication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2051" descr="d:\powerpoint\figures\chapter05\0505.jpg">
            <a:extLst>
              <a:ext uri="{FF2B5EF4-FFF2-40B4-BE49-F238E27FC236}">
                <a16:creationId xmlns:a16="http://schemas.microsoft.com/office/drawing/2014/main" id="{1B215C90-7E84-C24D-BEDC-E12477FB4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69" y="2558264"/>
            <a:ext cx="2934206" cy="4071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5435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An </a:t>
            </a:r>
            <a:r>
              <a:rPr lang="en-US" i="1" dirty="0">
                <a:latin typeface="Calibri" charset="0"/>
                <a:ea typeface="MS PGothic" charset="0"/>
              </a:rPr>
              <a:t>E. coli </a:t>
            </a:r>
            <a:r>
              <a:rPr lang="en-US" dirty="0">
                <a:latin typeface="Calibri" charset="0"/>
                <a:ea typeface="MS PGothic" charset="0"/>
              </a:rPr>
              <a:t>origin of replication</a:t>
            </a:r>
          </a:p>
        </p:txBody>
      </p:sp>
      <p:pic>
        <p:nvPicPr>
          <p:cNvPr id="3481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128" r="-101128"/>
          <a:stretch>
            <a:fillRect/>
          </a:stretch>
        </p:blipFill>
        <p:spPr>
          <a:xfrm>
            <a:off x="796248" y="1312523"/>
            <a:ext cx="8229600" cy="4525963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0B8E71-F3A8-2C42-9DA1-1FFED7AEF150}"/>
              </a:ext>
            </a:extLst>
          </p:cNvPr>
          <p:cNvSpPr txBox="1"/>
          <p:nvPr/>
        </p:nvSpPr>
        <p:spPr>
          <a:xfrm>
            <a:off x="82193" y="2003461"/>
            <a:ext cx="3534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DnaA</a:t>
            </a:r>
            <a:r>
              <a:rPr lang="en-US" dirty="0"/>
              <a:t>–initiator protein</a:t>
            </a:r>
          </a:p>
          <a:p>
            <a:r>
              <a:rPr lang="en-US" dirty="0" err="1"/>
              <a:t>DnaB</a:t>
            </a:r>
            <a:r>
              <a:rPr lang="en-US" dirty="0"/>
              <a:t>/C-–origin helicase</a:t>
            </a:r>
          </a:p>
          <a:p>
            <a:r>
              <a:rPr lang="en-US" dirty="0" err="1"/>
              <a:t>Dna</a:t>
            </a:r>
            <a:r>
              <a:rPr lang="en-US" dirty="0"/>
              <a:t> G—primase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985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 descr="d:\powerpoint\figures\chapter05\0531.jpg">
            <a:extLst>
              <a:ext uri="{FF2B5EF4-FFF2-40B4-BE49-F238E27FC236}">
                <a16:creationId xmlns:a16="http://schemas.microsoft.com/office/drawing/2014/main" id="{FC35D291-1932-F741-A73F-672D11691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662488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0360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1027" descr="d:\powerpoint\figures\chapter05\0515.jpg">
            <a:extLst>
              <a:ext uri="{FF2B5EF4-FFF2-40B4-BE49-F238E27FC236}">
                <a16:creationId xmlns:a16="http://schemas.microsoft.com/office/drawing/2014/main" id="{666E35BF-9AB8-A94A-8752-1298AC61E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060825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6DF094-02A7-A942-87BC-6C6197E2AA6F}"/>
              </a:ext>
            </a:extLst>
          </p:cNvPr>
          <p:cNvSpPr txBox="1"/>
          <p:nvPr/>
        </p:nvSpPr>
        <p:spPr>
          <a:xfrm>
            <a:off x="4202130" y="616449"/>
            <a:ext cx="45411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Initiator proteins break the first H-bonds between complementary </a:t>
            </a:r>
            <a:r>
              <a:rPr lang="en-US" dirty="0" err="1"/>
              <a:t>bp</a:t>
            </a:r>
            <a:r>
              <a:rPr lang="en-US" dirty="0"/>
              <a:t> within the origin and make space for a large enzyme complex called </a:t>
            </a:r>
            <a:r>
              <a:rPr lang="en-US" b="1" i="1" dirty="0"/>
              <a:t>helicase.</a:t>
            </a:r>
          </a:p>
          <a:p>
            <a:r>
              <a:rPr lang="en-US" b="1" i="1" dirty="0"/>
              <a:t>Helicase </a:t>
            </a:r>
            <a:r>
              <a:rPr lang="en-US" dirty="0"/>
              <a:t>is an ATP (energy) dependent enzyme that will continue to break the H-bonds and separate the complementary strands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9812615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BB39B-F720-1A48-A0E7-1357515A5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BA4AD-D67D-6A40-8AB7-69DD3CF1C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 helicase exposes some single template DNA strands, a protein called </a:t>
            </a:r>
            <a:r>
              <a:rPr lang="en-US" b="1" i="1" dirty="0"/>
              <a:t>single-strand binding protein</a:t>
            </a:r>
            <a:r>
              <a:rPr lang="en-US" dirty="0"/>
              <a:t> binds the </a:t>
            </a:r>
            <a:r>
              <a:rPr lang="en-US" dirty="0" err="1"/>
              <a:t>ss</a:t>
            </a:r>
            <a:r>
              <a:rPr lang="en-US" dirty="0"/>
              <a:t> template strand. </a:t>
            </a:r>
          </a:p>
          <a:p>
            <a:endParaRPr lang="en-US" b="1" i="1" dirty="0"/>
          </a:p>
          <a:p>
            <a:r>
              <a:rPr lang="en-US" dirty="0"/>
              <a:t>These proteins prevent complementary base interactions between the strands that are newly separated. </a:t>
            </a:r>
          </a:p>
        </p:txBody>
      </p:sp>
    </p:spTree>
    <p:extLst>
      <p:ext uri="{BB962C8B-B14F-4D97-AF65-F5344CB8AC3E}">
        <p14:creationId xmlns:p14="http://schemas.microsoft.com/office/powerpoint/2010/main" val="3510940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3" descr="d:\powerpoint\figures\chapter05\0518.jpg">
            <a:extLst>
              <a:ext uri="{FF2B5EF4-FFF2-40B4-BE49-F238E27FC236}">
                <a16:creationId xmlns:a16="http://schemas.microsoft.com/office/drawing/2014/main" id="{DBFFF20B-E3C8-A640-8CED-3CB2A6D99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10600" cy="473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8845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3" descr="d:\powerpoint\figures\chapter05\0517.jpg">
            <a:extLst>
              <a:ext uri="{FF2B5EF4-FFF2-40B4-BE49-F238E27FC236}">
                <a16:creationId xmlns:a16="http://schemas.microsoft.com/office/drawing/2014/main" id="{7447061C-BF40-CB45-83AD-A810B18F9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10600" cy="520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6919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 descr="d:\powerpoint\figures\chapter05\0512.jpg">
            <a:extLst>
              <a:ext uri="{FF2B5EF4-FFF2-40B4-BE49-F238E27FC236}">
                <a16:creationId xmlns:a16="http://schemas.microsoft.com/office/drawing/2014/main" id="{A8CB7F49-F27F-D94D-B9CC-7CF0D5149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53022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29E36D-1EAB-4548-A836-717860080974}"/>
              </a:ext>
            </a:extLst>
          </p:cNvPr>
          <p:cNvSpPr txBox="1"/>
          <p:nvPr/>
        </p:nvSpPr>
        <p:spPr>
          <a:xfrm>
            <a:off x="4934857" y="1088571"/>
            <a:ext cx="35269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an origin has some length of SS DNA, the RNA creating enzyme </a:t>
            </a:r>
            <a:r>
              <a:rPr lang="en-US" b="1" i="1" dirty="0"/>
              <a:t>primase, </a:t>
            </a:r>
            <a:r>
              <a:rPr lang="en-US" dirty="0"/>
              <a:t>can </a:t>
            </a:r>
            <a:r>
              <a:rPr lang="en-US" dirty="0" err="1"/>
              <a:t>creaet</a:t>
            </a:r>
            <a:r>
              <a:rPr lang="en-US" dirty="0"/>
              <a:t> the first RNA primer for DNA polymerase to elongate. </a:t>
            </a:r>
          </a:p>
        </p:txBody>
      </p:sp>
    </p:spTree>
    <p:extLst>
      <p:ext uri="{BB962C8B-B14F-4D97-AF65-F5344CB8AC3E}">
        <p14:creationId xmlns:p14="http://schemas.microsoft.com/office/powerpoint/2010/main" val="7008009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3" descr="d:\powerpoint\figures\chapter05\0519_2.jpg">
            <a:extLst>
              <a:ext uri="{FF2B5EF4-FFF2-40B4-BE49-F238E27FC236}">
                <a16:creationId xmlns:a16="http://schemas.microsoft.com/office/drawing/2014/main" id="{125C7E19-D694-9149-BE99-FCC2BBAD7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5284788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1AE62F-4F68-FE46-8039-21A9859365F5}"/>
              </a:ext>
            </a:extLst>
          </p:cNvPr>
          <p:cNvSpPr txBox="1"/>
          <p:nvPr/>
        </p:nvSpPr>
        <p:spPr>
          <a:xfrm>
            <a:off x="5513388" y="1828800"/>
            <a:ext cx="33693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DNA polymerase requires several accessory proteins to assist its binding to the DNA template.  A 2-protein “sliding clamp” assists in </a:t>
            </a:r>
            <a:r>
              <a:rPr lang="en-US" dirty="0" err="1"/>
              <a:t>DNApol</a:t>
            </a:r>
            <a:r>
              <a:rPr lang="en-US" dirty="0"/>
              <a:t> movement along the template.</a:t>
            </a:r>
          </a:p>
        </p:txBody>
      </p:sp>
    </p:spTree>
    <p:extLst>
      <p:ext uri="{BB962C8B-B14F-4D97-AF65-F5344CB8AC3E}">
        <p14:creationId xmlns:p14="http://schemas.microsoft.com/office/powerpoint/2010/main" val="30177394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3C84D-D04C-5948-AC60-D5C6EEA04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10B2F-4BCC-5C44-A158-6CE640252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both strands of the parent DNA molecule need complementary strands produced by DNA pol, 2 DNA pol complexes work simultaneously on each template strand.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5463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0"/>
          <p:cNvSpPr txBox="1">
            <a:spLocks noChangeArrowheads="1"/>
          </p:cNvSpPr>
          <p:nvPr/>
        </p:nvSpPr>
        <p:spPr bwMode="auto">
          <a:xfrm>
            <a:off x="6172200" y="6488113"/>
            <a:ext cx="297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41148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1200" b="1">
                <a:solidFill>
                  <a:srgbClr val="D53D21"/>
                </a:solidFill>
                <a:latin typeface="Arial" charset="0"/>
              </a:rPr>
              <a:t>Figure 11.13</a:t>
            </a:r>
          </a:p>
        </p:txBody>
      </p:sp>
      <p:pic>
        <p:nvPicPr>
          <p:cNvPr id="48130" name="Picture 12" descr="11_13Figure-L.jpg                                              002A77BDMacintosh HD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8"/>
          <a:stretch>
            <a:fillRect/>
          </a:stretch>
        </p:blipFill>
        <p:spPr bwMode="auto">
          <a:xfrm>
            <a:off x="314325" y="1916113"/>
            <a:ext cx="8513763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3278188" y="593725"/>
            <a:ext cx="55499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Know individual roles of replication fork proteins</a:t>
            </a:r>
          </a:p>
        </p:txBody>
      </p:sp>
    </p:spTree>
    <p:extLst>
      <p:ext uri="{BB962C8B-B14F-4D97-AF65-F5344CB8AC3E}">
        <p14:creationId xmlns:p14="http://schemas.microsoft.com/office/powerpoint/2010/main" val="3927287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0346" name="Text Box 10"/>
          <p:cNvSpPr txBox="1">
            <a:spLocks noChangeArrowheads="1"/>
          </p:cNvSpPr>
          <p:nvPr/>
        </p:nvSpPr>
        <p:spPr bwMode="auto">
          <a:xfrm>
            <a:off x="6172200" y="6488113"/>
            <a:ext cx="2971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411480">
            <a:spAutoFit/>
          </a:bodyPr>
          <a:lstStyle/>
          <a:p>
            <a:pPr algn="r">
              <a:defRPr/>
            </a:pPr>
            <a:r>
              <a:rPr lang="en-US" sz="1200" b="1">
                <a:solidFill>
                  <a:srgbClr val="D53D21"/>
                </a:solidFill>
                <a:latin typeface="Arial" charset="0"/>
              </a:rPr>
              <a:t>Figure 11.3</a:t>
            </a:r>
          </a:p>
        </p:txBody>
      </p:sp>
      <p:pic>
        <p:nvPicPr>
          <p:cNvPr id="28674" name="Picture 11" descr="11_03Figure-L.jpg                                              002A77BDMacintosh HD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9"/>
          <a:stretch>
            <a:fillRect/>
          </a:stretch>
        </p:blipFill>
        <p:spPr bwMode="auto">
          <a:xfrm>
            <a:off x="295275" y="498475"/>
            <a:ext cx="8551863" cy="586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1"/>
          <p:cNvSpPr txBox="1">
            <a:spLocks noChangeArrowheads="1"/>
          </p:cNvSpPr>
          <p:nvPr/>
        </p:nvSpPr>
        <p:spPr bwMode="auto">
          <a:xfrm>
            <a:off x="528638" y="247650"/>
            <a:ext cx="8135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/>
              <a:t>The Meselson-Stahl experiment</a:t>
            </a:r>
          </a:p>
        </p:txBody>
      </p:sp>
    </p:spTree>
    <p:extLst>
      <p:ext uri="{BB962C8B-B14F-4D97-AF65-F5344CB8AC3E}">
        <p14:creationId xmlns:p14="http://schemas.microsoft.com/office/powerpoint/2010/main" val="28243101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B1C6F-5A4B-9B4E-84CB-85B29CF1F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dnaGyrase</a:t>
            </a:r>
            <a:r>
              <a:rPr lang="en-US" dirty="0"/>
              <a:t>=bacterial topoisomerase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5CC2C-A029-E64E-939B-90212E9ED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DNA topoisomerases work ahead of the replication enzymes.  A great deal of physical stress is put on the helix as it unwinds.  To avoid breaking the phosphodiester bonds of the parent molecule </a:t>
            </a:r>
          </a:p>
        </p:txBody>
      </p:sp>
    </p:spTree>
    <p:extLst>
      <p:ext uri="{BB962C8B-B14F-4D97-AF65-F5344CB8AC3E}">
        <p14:creationId xmlns:p14="http://schemas.microsoft.com/office/powerpoint/2010/main" val="9880114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0"/>
          <p:cNvSpPr txBox="1">
            <a:spLocks noChangeArrowheads="1"/>
          </p:cNvSpPr>
          <p:nvPr/>
        </p:nvSpPr>
        <p:spPr bwMode="auto">
          <a:xfrm>
            <a:off x="6172200" y="6488113"/>
            <a:ext cx="297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41148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1200" b="1">
                <a:solidFill>
                  <a:srgbClr val="D53D21"/>
                </a:solidFill>
                <a:latin typeface="Arial" charset="0"/>
              </a:rPr>
              <a:t>Figure 11.13</a:t>
            </a:r>
          </a:p>
        </p:txBody>
      </p:sp>
      <p:pic>
        <p:nvPicPr>
          <p:cNvPr id="48130" name="Picture 12" descr="11_13Figure-L.jpg                                              002A77BDMacintosh HD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8"/>
          <a:stretch>
            <a:fillRect/>
          </a:stretch>
        </p:blipFill>
        <p:spPr bwMode="auto">
          <a:xfrm>
            <a:off x="314325" y="1916113"/>
            <a:ext cx="8513763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3278188" y="593725"/>
            <a:ext cx="55499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Know individual roles of replication fork proteins</a:t>
            </a:r>
          </a:p>
        </p:txBody>
      </p:sp>
    </p:spTree>
    <p:extLst>
      <p:ext uri="{BB962C8B-B14F-4D97-AF65-F5344CB8AC3E}">
        <p14:creationId xmlns:p14="http://schemas.microsoft.com/office/powerpoint/2010/main" val="31980248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Replication bubbles and forks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The bubble provides 2 </a:t>
            </a:r>
          </a:p>
          <a:p>
            <a:pPr marL="0" indent="0">
              <a:buNone/>
            </a:pPr>
            <a:r>
              <a:rPr lang="en-US" dirty="0">
                <a:latin typeface="Calibri" charset="0"/>
                <a:ea typeface="MS PGothic" charset="0"/>
              </a:rPr>
              <a:t>spots from which DNA pols </a:t>
            </a:r>
          </a:p>
          <a:p>
            <a:pPr marL="0" indent="0">
              <a:buNone/>
            </a:pPr>
            <a:r>
              <a:rPr lang="en-US" dirty="0">
                <a:latin typeface="Calibri" charset="0"/>
                <a:ea typeface="MS PGothic" charset="0"/>
              </a:rPr>
              <a:t>can work.  Each spot is </a:t>
            </a:r>
          </a:p>
          <a:p>
            <a:pPr marL="0" indent="0">
              <a:buNone/>
            </a:pPr>
            <a:r>
              <a:rPr lang="en-US" dirty="0">
                <a:latin typeface="Calibri" charset="0"/>
                <a:ea typeface="MS PGothic" charset="0"/>
              </a:rPr>
              <a:t>known as a replication fork.</a:t>
            </a:r>
          </a:p>
          <a:p>
            <a:endParaRPr lang="en-US" dirty="0">
              <a:latin typeface="Calibri" charset="0"/>
              <a:ea typeface="MS PGothic" charset="0"/>
            </a:endParaRPr>
          </a:p>
          <a:p>
            <a:endParaRPr lang="en-US" dirty="0">
              <a:latin typeface="Calibri" charset="0"/>
              <a:ea typeface="MS PGothic" charset="0"/>
            </a:endParaRPr>
          </a:p>
        </p:txBody>
      </p:sp>
      <p:pic>
        <p:nvPicPr>
          <p:cNvPr id="4" name="Picture 3" descr="d:\powerpoint\figures\chapter05\0530.jpg">
            <a:extLst>
              <a:ext uri="{FF2B5EF4-FFF2-40B4-BE49-F238E27FC236}">
                <a16:creationId xmlns:a16="http://schemas.microsoft.com/office/drawing/2014/main" id="{EF816FA4-AD1C-B841-BD38-94ACB61F8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892" y="1035514"/>
            <a:ext cx="3150383" cy="549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1031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2395" name="Text Box 11"/>
          <p:cNvSpPr txBox="1">
            <a:spLocks noChangeArrowheads="1"/>
          </p:cNvSpPr>
          <p:nvPr/>
        </p:nvSpPr>
        <p:spPr bwMode="auto">
          <a:xfrm>
            <a:off x="6172200" y="6488113"/>
            <a:ext cx="2971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411480">
            <a:spAutoFit/>
          </a:bodyPr>
          <a:lstStyle/>
          <a:p>
            <a:pPr algn="r">
              <a:defRPr/>
            </a:pPr>
            <a:r>
              <a:rPr lang="en-US" sz="1200" b="1">
                <a:solidFill>
                  <a:srgbClr val="D53D21"/>
                </a:solidFill>
                <a:latin typeface="Arial" charset="0"/>
              </a:rPr>
              <a:t>Figure 11.4</a:t>
            </a:r>
          </a:p>
        </p:txBody>
      </p:sp>
      <p:pic>
        <p:nvPicPr>
          <p:cNvPr id="30722" name="Picture 12" descr="11_04Figure-L.jpg                                              002A77BDMacintosh HD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5"/>
          <a:stretch>
            <a:fillRect/>
          </a:stretch>
        </p:blipFill>
        <p:spPr bwMode="auto">
          <a:xfrm>
            <a:off x="300038" y="1524000"/>
            <a:ext cx="8543925" cy="38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618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Conclusion?</a:t>
            </a:r>
          </a:p>
          <a:p>
            <a:pPr lvl="1">
              <a:defRPr/>
            </a:pPr>
            <a:r>
              <a:rPr lang="en-US" i="1" dirty="0"/>
              <a:t>E. coli </a:t>
            </a:r>
            <a:r>
              <a:rPr lang="en-US" dirty="0"/>
              <a:t>(and likely all bacteria) replicate their DNA via semiconservative mechanism.</a:t>
            </a:r>
          </a:p>
          <a:p>
            <a:pPr lvl="1">
              <a:defRPr/>
            </a:pPr>
            <a:endParaRPr lang="en-US" dirty="0"/>
          </a:p>
          <a:p>
            <a:pPr marL="457200" lvl="1" indent="0">
              <a:buFont typeface="Arial" charset="0"/>
              <a:buNone/>
              <a:defRPr/>
            </a:pPr>
            <a:r>
              <a:rPr lang="en-US" dirty="0"/>
              <a:t>What about Eukaryotes?</a:t>
            </a:r>
          </a:p>
        </p:txBody>
      </p:sp>
    </p:spTree>
    <p:extLst>
      <p:ext uri="{BB962C8B-B14F-4D97-AF65-F5344CB8AC3E}">
        <p14:creationId xmlns:p14="http://schemas.microsoft.com/office/powerpoint/2010/main" val="3861883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Calibri" charset="0"/>
                <a:ea typeface="MS PGothic" charset="0"/>
              </a:rPr>
              <a:t>Taylor, Woods, Hughes experiment.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Used faba bean chromosomes and a more direct type of assay to test for semiconservative replication.</a:t>
            </a:r>
          </a:p>
        </p:txBody>
      </p:sp>
    </p:spTree>
    <p:extLst>
      <p:ext uri="{BB962C8B-B14F-4D97-AF65-F5344CB8AC3E}">
        <p14:creationId xmlns:p14="http://schemas.microsoft.com/office/powerpoint/2010/main" val="1452747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7515" name="Text Box 11"/>
          <p:cNvSpPr txBox="1">
            <a:spLocks noChangeArrowheads="1"/>
          </p:cNvSpPr>
          <p:nvPr/>
        </p:nvSpPr>
        <p:spPr bwMode="auto">
          <a:xfrm>
            <a:off x="6172200" y="6488113"/>
            <a:ext cx="2971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411480">
            <a:spAutoFit/>
          </a:bodyPr>
          <a:lstStyle/>
          <a:p>
            <a:pPr algn="r">
              <a:defRPr/>
            </a:pPr>
            <a:r>
              <a:rPr lang="en-US" sz="1200" b="1">
                <a:solidFill>
                  <a:srgbClr val="D53D21"/>
                </a:solidFill>
                <a:latin typeface="Arial" charset="0"/>
              </a:rPr>
              <a:t>Figure 11.5a</a:t>
            </a:r>
          </a:p>
        </p:txBody>
      </p:sp>
      <p:pic>
        <p:nvPicPr>
          <p:cNvPr id="34818" name="Picture 12" descr="11_05Figurea-L.jpg                                             002A77BDMacintosh HD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6"/>
          <a:stretch>
            <a:fillRect/>
          </a:stretch>
        </p:blipFill>
        <p:spPr bwMode="auto">
          <a:xfrm>
            <a:off x="2032000" y="381000"/>
            <a:ext cx="5080000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1"/>
          <p:cNvSpPr txBox="1">
            <a:spLocks noChangeArrowheads="1"/>
          </p:cNvSpPr>
          <p:nvPr/>
        </p:nvSpPr>
        <p:spPr bwMode="auto">
          <a:xfrm>
            <a:off x="0" y="614363"/>
            <a:ext cx="25955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>
                <a:solidFill>
                  <a:srgbClr val="3366FF"/>
                </a:solidFill>
              </a:rPr>
              <a:t>These experiments start with radioactive (“hot”) DNA ingredients</a:t>
            </a:r>
          </a:p>
        </p:txBody>
      </p:sp>
      <p:sp>
        <p:nvSpPr>
          <p:cNvPr id="34820" name="TextBox 2"/>
          <p:cNvSpPr txBox="1">
            <a:spLocks noChangeArrowheads="1"/>
          </p:cNvSpPr>
          <p:nvPr/>
        </p:nvSpPr>
        <p:spPr bwMode="auto">
          <a:xfrm>
            <a:off x="6172200" y="768350"/>
            <a:ext cx="31638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>
                <a:solidFill>
                  <a:srgbClr val="3366FF"/>
                </a:solidFill>
              </a:rPr>
              <a:t>Dark grains indicate emission of radioactivity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A03C93-3B20-5641-9E48-15916258BCC8}"/>
              </a:ext>
            </a:extLst>
          </p:cNvPr>
          <p:cNvSpPr/>
          <p:nvPr/>
        </p:nvSpPr>
        <p:spPr>
          <a:xfrm>
            <a:off x="2948684" y="5815173"/>
            <a:ext cx="924674" cy="575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1497C6-C289-B040-97DE-E6DEBEA63A12}"/>
              </a:ext>
            </a:extLst>
          </p:cNvPr>
          <p:cNvSpPr/>
          <p:nvPr/>
        </p:nvSpPr>
        <p:spPr>
          <a:xfrm>
            <a:off x="5443021" y="5815172"/>
            <a:ext cx="924674" cy="575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1B10F6-83D1-ED49-9398-0B40B1643845}"/>
              </a:ext>
            </a:extLst>
          </p:cNvPr>
          <p:cNvCxnSpPr/>
          <p:nvPr/>
        </p:nvCxnSpPr>
        <p:spPr>
          <a:xfrm flipH="1">
            <a:off x="7112000" y="2184400"/>
            <a:ext cx="1262743" cy="52977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275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D3FC1-8F3B-7347-916C-AFA4A8B15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04A6C-01BD-294C-92C1-4203E07D3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</a:t>
            </a:r>
            <a:r>
              <a:rPr lang="en-US" u="sng" dirty="0"/>
              <a:t>one round of replication</a:t>
            </a:r>
            <a:r>
              <a:rPr lang="en-US" dirty="0"/>
              <a:t>, if semiconservative replication occurs</a:t>
            </a:r>
            <a:r>
              <a:rPr lang="en-US" u="sng" dirty="0"/>
              <a:t>, one strand of each sister chromatid </a:t>
            </a:r>
            <a:r>
              <a:rPr lang="en-US" dirty="0"/>
              <a:t>should be radioactive.</a:t>
            </a:r>
          </a:p>
          <a:p>
            <a:pPr marL="0" indent="0">
              <a:buNone/>
            </a:pPr>
            <a:r>
              <a:rPr lang="en-US" dirty="0"/>
              <a:t> (Radioactivity in either/both strands is seen as dark spots)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774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3131</TotalTime>
  <Words>1636</Words>
  <Application>Microsoft Macintosh PowerPoint</Application>
  <PresentationFormat>On-screen Show (4:3)</PresentationFormat>
  <Paragraphs>138</Paragraphs>
  <Slides>42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MS PGothic</vt:lpstr>
      <vt:lpstr>Arial</vt:lpstr>
      <vt:lpstr>Calibri</vt:lpstr>
      <vt:lpstr>Office Theme</vt:lpstr>
      <vt:lpstr>Molecular Biology Biol 480</vt:lpstr>
      <vt:lpstr>Announcements/Assignments </vt:lpstr>
      <vt:lpstr>Where were we… Text chpt. 11</vt:lpstr>
      <vt:lpstr>PowerPoint Presentation</vt:lpstr>
      <vt:lpstr>PowerPoint Presentation</vt:lpstr>
      <vt:lpstr>PowerPoint Presentation</vt:lpstr>
      <vt:lpstr>Taylor, Woods, Hughes experiment.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Pulse-chase experiments</vt:lpstr>
      <vt:lpstr>Biochemical studies--</vt:lpstr>
      <vt:lpstr>How did the enzyme work? Kornberg needed to provide: </vt:lpstr>
      <vt:lpstr>PowerPoint Presentation</vt:lpstr>
      <vt:lpstr>Kornberg’s discovery…</vt:lpstr>
      <vt:lpstr>DNA replication…</vt:lpstr>
      <vt:lpstr>PowerPoint Presentation</vt:lpstr>
      <vt:lpstr>PowerPoint Presentation</vt:lpstr>
      <vt:lpstr>DNA “elongase”?</vt:lpstr>
      <vt:lpstr>PowerPoint Presentation</vt:lpstr>
      <vt:lpstr>PowerPoint Presentation</vt:lpstr>
      <vt:lpstr>Where does a DNA molecule begin its replication?...</vt:lpstr>
      <vt:lpstr>PowerPoint Presentation</vt:lpstr>
      <vt:lpstr>PowerPoint Presentation</vt:lpstr>
      <vt:lpstr>Features of origins/ARSes ;) </vt:lpstr>
      <vt:lpstr>PowerPoint Presentation</vt:lpstr>
      <vt:lpstr>Let’s pause…</vt:lpstr>
      <vt:lpstr>An E. coli origin of replication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dnaGyrase=bacterial topoisomerase</vt:lpstr>
      <vt:lpstr>PowerPoint Presentation</vt:lpstr>
      <vt:lpstr>Replication bubbles and forks</vt:lpstr>
    </vt:vector>
  </TitlesOfParts>
  <Manager/>
  <Company>Minot State University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Biology Biol 480</dc:title>
  <dc:subject/>
  <dc:creator>Heidi Super</dc:creator>
  <cp:keywords/>
  <dc:description/>
  <cp:lastModifiedBy>Microsoft Office User</cp:lastModifiedBy>
  <cp:revision>131</cp:revision>
  <dcterms:created xsi:type="dcterms:W3CDTF">2012-08-22T01:19:49Z</dcterms:created>
  <dcterms:modified xsi:type="dcterms:W3CDTF">2019-02-08T12:23:22Z</dcterms:modified>
  <cp:category/>
</cp:coreProperties>
</file>